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320" r:id="rId4"/>
    <p:sldId id="302" r:id="rId5"/>
    <p:sldId id="292" r:id="rId6"/>
    <p:sldId id="321" r:id="rId7"/>
    <p:sldId id="322" r:id="rId8"/>
    <p:sldId id="323" r:id="rId9"/>
    <p:sldId id="324" r:id="rId10"/>
    <p:sldId id="306" r:id="rId11"/>
    <p:sldId id="307" r:id="rId12"/>
    <p:sldId id="308" r:id="rId13"/>
    <p:sldId id="309" r:id="rId14"/>
    <p:sldId id="311" r:id="rId15"/>
    <p:sldId id="314" r:id="rId16"/>
    <p:sldId id="312" r:id="rId17"/>
    <p:sldId id="310" r:id="rId18"/>
    <p:sldId id="313" r:id="rId19"/>
    <p:sldId id="315" r:id="rId20"/>
    <p:sldId id="317" r:id="rId21"/>
    <p:sldId id="316" r:id="rId22"/>
    <p:sldId id="329" r:id="rId23"/>
    <p:sldId id="334" r:id="rId24"/>
    <p:sldId id="318" r:id="rId25"/>
    <p:sldId id="332" r:id="rId26"/>
    <p:sldId id="333" r:id="rId27"/>
    <p:sldId id="319" r:id="rId28"/>
    <p:sldId id="335" r:id="rId29"/>
    <p:sldId id="331" r:id="rId30"/>
    <p:sldId id="325" r:id="rId31"/>
    <p:sldId id="326" r:id="rId32"/>
    <p:sldId id="336" r:id="rId33"/>
    <p:sldId id="327" r:id="rId34"/>
    <p:sldId id="328" r:id="rId35"/>
    <p:sldId id="274" r:id="rId36"/>
    <p:sldId id="269" r:id="rId37"/>
    <p:sldId id="270" r:id="rId38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ache, Christina" initials="MC" lastIdx="0" clrIdx="0">
    <p:extLst>
      <p:ext uri="{19B8F6BF-5375-455C-9EA6-DF929625EA0E}">
        <p15:presenceInfo xmlns:p15="http://schemas.microsoft.com/office/powerpoint/2012/main" userId="S-1-5-21-2695169584-3817918341-3537416689-115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58"/>
    <a:srgbClr val="14828C"/>
    <a:srgbClr val="821A56"/>
    <a:srgbClr val="561038"/>
    <a:srgbClr val="E2F4FC"/>
    <a:srgbClr val="F2F3F4"/>
    <a:srgbClr val="B4E2E8"/>
    <a:srgbClr val="6C247C"/>
    <a:srgbClr val="007242"/>
    <a:srgbClr val="443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 autoAdjust="0"/>
    <p:restoredTop sz="92245" autoAdjust="0"/>
  </p:normalViewPr>
  <p:slideViewPr>
    <p:cSldViewPr snapToGrid="0" snapToObjects="1">
      <p:cViewPr varScale="1">
        <p:scale>
          <a:sx n="113" d="100"/>
          <a:sy n="113" d="100"/>
        </p:scale>
        <p:origin x="11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E4FE1F-232A-FA76-3EA5-39490CF49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6BB52-5094-E8C0-02DB-05BE801664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594-EE9F-414D-9A9A-0C4C1968361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327FF-A2AC-DA53-90B6-0B1A15957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DDEB4-D721-218D-A5D3-7FFE19472D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E921-047F-B04E-87D0-1150A96B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4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F7A1521-CF20-BA46-B1F6-C296A904EE16}" type="datetimeFigureOut">
              <a:rPr lang="en-US" smtClean="0"/>
              <a:pPr/>
              <a:t>7/28/22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2FDD5A2-62B3-DB47-94FF-C59841794A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4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csf.edu/policies/ucsf-it-security-cloud-computing-guidance-cloud-service-basic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cop.edu/procurement-services/policies-forms/legal-forms-current/appendix-ds-8-12-2019.pdf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sf.edu/payment-request-for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upplychain.ucsf.edu/sites/supplychain.ucsf.edu/files/wysiwyg/After_the_Fact_Justification_Form.pdf" TargetMode="External"/><Relationship Id="rId4" Type="http://schemas.openxmlformats.org/officeDocument/2006/relationships/hyperlink" Target="http://policy.ucop.edu/doc/3220485/BFB-BUS-43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node/1476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1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31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43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Professional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Professional Services are services provided by a licensed professional.  Examples include services provided by Medical Professionals, Accountants and Private Investigators.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Personal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Services provided by someone distinctly qualified to render the service.  Examples include translation services, coaching, art installations and works, contracting with musicians, and buying photography services or photographs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Consulting Services are “services which are of an advisory nature, provide a recommended course of action or personal expertise, have an end product which is basically a transmittal of information either written or verbal, and which is related to University administration and management.”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61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53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3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i="0" kern="1200" dirty="0">
                <a:solidFill>
                  <a:srgbClr val="0E5258"/>
                </a:solidFill>
                <a:latin typeface="Arial" panose="020B0604020202020204" pitchFamily="34" charset="0"/>
                <a:ea typeface="+mn-ea"/>
                <a:cs typeface="+mn-cs"/>
              </a:rPr>
              <a:t>Cloud Computing Services </a:t>
            </a:r>
            <a:r>
              <a:rPr lang="en-US" sz="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- Model for delivering applications, information, infrastructure and/or services as pools of resources via the internet.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For more information, review </a:t>
            </a:r>
            <a:r>
              <a:rPr lang="en-US" sz="800" b="0" i="0" kern="1200" dirty="0">
                <a:solidFill>
                  <a:srgbClr val="14828C"/>
                </a:solidFill>
                <a:latin typeface="Arial" panose="020B06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UCSF IT Security Cloud Computing Guidance</a:t>
            </a:r>
            <a:r>
              <a:rPr lang="en-US" sz="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800" b="0" i="0" kern="1200" dirty="0">
                <a:solidFill>
                  <a:srgbClr val="0E5258"/>
                </a:solidFill>
                <a:latin typeface="Arial" panose="020B0604020202020204" pitchFamily="34" charset="0"/>
                <a:ea typeface="+mn-ea"/>
                <a:cs typeface="+mn-cs"/>
              </a:rPr>
              <a:t>New software or software licenses </a:t>
            </a:r>
            <a:r>
              <a:rPr lang="en-US" sz="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(other than exclusions listed in the “Do Not Use the BearBuy Software and Cloud Computing Form to Purchase” section below).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8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800" b="0" i="0" kern="1200" dirty="0">
                <a:solidFill>
                  <a:srgbClr val="0E5258"/>
                </a:solidFill>
                <a:latin typeface="Arial" panose="020B0604020202020204" pitchFamily="34" charset="0"/>
                <a:ea typeface="+mn-ea"/>
                <a:cs typeface="+mn-cs"/>
              </a:rPr>
              <a:t>Software maintenance contract renewal </a:t>
            </a:r>
            <a:r>
              <a:rPr lang="en-US" sz="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or software license agreement renewal, only when: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Supplier has access to UC PHI, and/or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Supplier has access to UC non-public information, information resources and/or protected information (defined </a:t>
            </a:r>
            <a:r>
              <a:rPr lang="en-US" sz="800" b="0" i="0" kern="1200" dirty="0">
                <a:solidFill>
                  <a:srgbClr val="14828C"/>
                </a:solidFill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), and/or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Scope of work has changed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endParaRPr lang="en-US" sz="8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8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Do not </a:t>
            </a:r>
            <a:r>
              <a:rPr lang="en-US" sz="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use this form to purchase software found in the SHI punch out catalog</a:t>
            </a:r>
            <a:r>
              <a:rPr lang="en-US" sz="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94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18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01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requesting payment of an invoice for goods/services only when a purchase order was not previously created for the purchase and the transaction doesn’t fit the limited scope of the </a:t>
            </a:r>
            <a:r>
              <a:rPr lang="en-US" sz="2000" dirty="0">
                <a:solidFill>
                  <a:srgbClr val="14828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Payment Request Form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after-the-fact purchase is a procurement that has been committed to the vendor without proper authorization. Per University of California policy </a:t>
            </a:r>
            <a:r>
              <a:rPr lang="en-US" sz="2000" dirty="0">
                <a:solidFill>
                  <a:srgbClr val="14828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BUS-43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“An individual who has not been delegated purchasing authority who makes an unauthorized purchase of goods or services shall be responsible for payment of the charges incurred.”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completed </a:t>
            </a:r>
            <a:r>
              <a:rPr lang="en-US" sz="2000" u="sng" dirty="0">
                <a:solidFill>
                  <a:srgbClr val="14828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After the Fact Justification Form</a:t>
            </a:r>
            <a:r>
              <a:rPr lang="en-US" sz="2000" dirty="0">
                <a:solidFill>
                  <a:srgbClr val="14828C"/>
                </a:solidFill>
              </a:rPr>
              <a:t> must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attached along with your invoice on this form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 can only be signed by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Principal Investigator or Department Chair/Head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After the Fact vouche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must be approved by your department Voucher Approver for any amount before it can be paid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30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4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61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07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60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07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62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93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0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39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60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5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7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5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E5258"/>
                </a:solidFill>
              </a:rPr>
              <a:t>Source Selection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process of selecting and contracting with the most qualified proposal that meets UCSF’s requirements. There are four options that can be selected: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or Existing Bid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Transactions $100,000 or more must have a new or existing formal competitive bid. This must be performed by a Supply Chain Management buyer. The buyer will run the competitive bid in CalUsource and will evaluate a minimum of three qualified bids before moving forward with the requisition (informal quotes do not meet this requirement).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bidding has not occurred, contact your </a:t>
            </a:r>
            <a:r>
              <a:rPr lang="en-US" sz="1200" u="sng" dirty="0">
                <a:solidFill>
                  <a:srgbClr val="14828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department-assigned buyer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Specific bidding activity may take weeks or months, we advise you to contact your buyer early in the process. 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Non-Formal Quotes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For federally funded transactions under $100,000, competitive non-formal (informal) quotes can be obtained by the department making the purchase, in lieu of the formal bidding process. The department should collect a minimum of three informal quotes from different vendors and attach them to the BearBuy requisition.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04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E5258"/>
                </a:solidFill>
              </a:rPr>
              <a:t>Source Selection continued</a:t>
            </a:r>
          </a:p>
          <a:p>
            <a:endParaRPr lang="en-US" sz="1200" dirty="0">
              <a:solidFill>
                <a:srgbClr val="0E5258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Registered Small Business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Transactions involving small business under $250,000 are exempt from providing informal quotes. 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Sole Source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Transactions under $100,000 where there is only one solution or option that meets UCSF’s requirements. If selected, you will be required to complete both the Sole-Source Justification and the Price Reasonableness portions of the BearBuy form.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08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864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Prior price history with same vendor, same items over the past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Comparison with current, or recent prices for a similar item(s) with another vendor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Market research, catalog or established price list (sales to general public – screen shot ok)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Need not be the lowest price available, but offers highest total value to the University</a:t>
            </a:r>
            <a:br>
              <a:rPr lang="en-US" sz="2000" dirty="0"/>
            </a:br>
            <a:endParaRPr lang="en-US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established by market test, price or cost analysis, or the experience and judgment of the Procurement/Supply Chain Manager. Such judgment considers total value to the University</a:t>
            </a:r>
            <a:br>
              <a:rPr lang="en-US" sz="2000" dirty="0"/>
            </a:br>
            <a:endParaRPr lang="en-US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transactions above $100,000, reasonable price is established through formal competitive bidding unless they are exempt from bid, in which case, a reasonable price is established via an adequate market test, set by applicable law or regulation, or supported by an appropriate price or cost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95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360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695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7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7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5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4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0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02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D5A2-62B3-DB47-94FF-C59841794A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AC6C91A7-9E86-C243-6EBD-729B5B029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2240" y="183388"/>
            <a:ext cx="9316519" cy="6465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C1988-A80A-058C-FAB3-A819356F96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251" b="1251"/>
          <a:stretch/>
        </p:blipFill>
        <p:spPr>
          <a:xfrm rot="16200000">
            <a:off x="-1033197" y="2065796"/>
            <a:ext cx="4572000" cy="2497201"/>
          </a:xfrm>
          <a:prstGeom prst="rect">
            <a:avLst/>
          </a:prstGeom>
        </p:spPr>
      </p:pic>
      <p:pic>
        <p:nvPicPr>
          <p:cNvPr id="17" name="Picture 16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B7B1A007-3BF6-5313-05EB-7EEB370055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18239" y="1847614"/>
            <a:ext cx="9512300" cy="635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2CF88C-2B23-0448-AD28-E35A7C60C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326" y="788276"/>
            <a:ext cx="7588468" cy="5076496"/>
          </a:xfrm>
          <a:prstGeom prst="rect">
            <a:avLst/>
          </a:prstGeom>
          <a:solidFill>
            <a:srgbClr val="0E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6600" b="0" i="0" dirty="0">
              <a:solidFill>
                <a:srgbClr val="008089"/>
              </a:solidFill>
              <a:latin typeface="Arial" panose="020B06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" name="Picture 10" descr="UCSF logo (white with blue background)">
            <a:extLst>
              <a:ext uri="{FF2B5EF4-FFF2-40B4-BE49-F238E27FC236}">
                <a16:creationId xmlns:a16="http://schemas.microsoft.com/office/drawing/2014/main" id="{08B6402F-5D62-324F-95B7-54DEF918BD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9399" y="1129424"/>
            <a:ext cx="886697" cy="426107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9A3253-1747-DF41-A346-4ADA47F6DD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0974" y="1725013"/>
            <a:ext cx="1392620" cy="24520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FA4F3A-3E6B-BF4C-93E3-D83AFF7A8F06}"/>
              </a:ext>
            </a:extLst>
          </p:cNvPr>
          <p:cNvSpPr txBox="1"/>
          <p:nvPr userDrawn="1"/>
        </p:nvSpPr>
        <p:spPr>
          <a:xfrm>
            <a:off x="970193" y="2524908"/>
            <a:ext cx="6791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Supply Chain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3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D2400C-5298-6D4F-9D45-FBB1C23C3E93}"/>
              </a:ext>
            </a:extLst>
          </p:cNvPr>
          <p:cNvCxnSpPr/>
          <p:nvPr userDrawn="1"/>
        </p:nvCxnSpPr>
        <p:spPr>
          <a:xfrm>
            <a:off x="566530" y="6192078"/>
            <a:ext cx="10992679" cy="0"/>
          </a:xfrm>
          <a:prstGeom prst="line">
            <a:avLst/>
          </a:prstGeom>
          <a:ln w="19050">
            <a:solidFill>
              <a:srgbClr val="121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8ABA531-8814-7442-977E-AD1D5C580443}"/>
              </a:ext>
            </a:extLst>
          </p:cNvPr>
          <p:cNvSpPr txBox="1"/>
          <p:nvPr userDrawn="1"/>
        </p:nvSpPr>
        <p:spPr>
          <a:xfrm>
            <a:off x="8905461" y="6192078"/>
            <a:ext cx="2822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12193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SUPPLY CHAIN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07BF67-8FCD-0A48-8299-AC416A27F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530" y="6280648"/>
            <a:ext cx="527970" cy="253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02D8FF-E970-1D22-A979-45C682D2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0816" r="14283" b="40001"/>
          <a:stretch/>
        </p:blipFill>
        <p:spPr>
          <a:xfrm rot="16200000">
            <a:off x="-1233436" y="1233437"/>
            <a:ext cx="3316070" cy="849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42A1D8-EA1A-6E4B-B7AD-6D38EC2DA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316070"/>
            <a:ext cx="849195" cy="642472"/>
          </a:xfrm>
          <a:prstGeom prst="rect">
            <a:avLst/>
          </a:prstGeom>
          <a:solidFill>
            <a:srgbClr val="0E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85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lychain.ucsf.edu/relocationhousehold-moves-form" TargetMode="External"/><Relationship Id="rId3" Type="http://schemas.openxmlformats.org/officeDocument/2006/relationships/hyperlink" Target="https://supplychain.ucsf.edu/professional-servicesindependent-consulting" TargetMode="External"/><Relationship Id="rId7" Type="http://schemas.openxmlformats.org/officeDocument/2006/relationships/hyperlink" Target="https://supplychain.ucsf.edu/buying-software-and-cloud-comput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lychain.ucsf.edu/buying-dea-controlled-substances" TargetMode="External"/><Relationship Id="rId5" Type="http://schemas.openxmlformats.org/officeDocument/2006/relationships/hyperlink" Target="https://supplychain.ucsf.edu/capital-equipment" TargetMode="External"/><Relationship Id="rId4" Type="http://schemas.openxmlformats.org/officeDocument/2006/relationships/hyperlink" Target="https://supplychain.ucsf.edu/buying-goods-and-servic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sf.edu/sites/supplychain.ucsf.edu/files/wysiwyg/cdtfa230m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sf.edu/sites/supplychain.ucsf.edu/files/Supplementa_Form_for_Contracted_Facility_Rental_and_Exceptional_Meeting_Entertainment_Expense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sf.edu/payment-request-for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lychain.ucsf.edu/sites/supplychain.ucsf.edu/files/wysiwyg/After_the_Fact_Justification_Form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soft.ucsf.edu/fsprd/ucsf/zUcsfCoaToolsStart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ucsf.service-now.com/ess/sc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sf.edu/managing-lien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sf.edu/news/new-docusign-approval-donations-and-sponsorship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y.ucop.edu/doc/3420364/BFB-BUS-7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supplychain.ucsf.edu/cateri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sf.edu/department-assigned-buyer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sf.edu/department-assigned-buyer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lychain.ucsf.edu/transaction-and-purchasing-methods" TargetMode="External"/><Relationship Id="rId13" Type="http://schemas.openxmlformats.org/officeDocument/2006/relationships/hyperlink" Target="https://supplychain.ucsf.edu/managing-liens" TargetMode="External"/><Relationship Id="rId3" Type="http://schemas.openxmlformats.org/officeDocument/2006/relationships/hyperlink" Target="https://policy.ucop.edu/doc/3220485/BFB-BUS-43" TargetMode="External"/><Relationship Id="rId7" Type="http://schemas.openxmlformats.org/officeDocument/2006/relationships/hyperlink" Target="https://supplychain.ucsf.edu/common-transactions-using-bearbuy-forms" TargetMode="External"/><Relationship Id="rId12" Type="http://schemas.openxmlformats.org/officeDocument/2006/relationships/hyperlink" Target="https://supplychain.ucsf.edu/accounts-payabl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lychain.ucsf.edu/bearbuy-forms-faq" TargetMode="External"/><Relationship Id="rId11" Type="http://schemas.openxmlformats.org/officeDocument/2006/relationships/hyperlink" Target="https://supplychain.ucsf.edu/buying-goods-and-services" TargetMode="External"/><Relationship Id="rId5" Type="http://schemas.openxmlformats.org/officeDocument/2006/relationships/hyperlink" Target="https://policy.ucop.edu/doc/3420347/BFB-G-13" TargetMode="External"/><Relationship Id="rId10" Type="http://schemas.openxmlformats.org/officeDocument/2006/relationships/hyperlink" Target="https://supplychain.ucsf.edu/bearbuy-training" TargetMode="External"/><Relationship Id="rId4" Type="http://schemas.openxmlformats.org/officeDocument/2006/relationships/hyperlink" Target="https://www.google.com/url?sa=t&amp;rct=j&amp;q=&amp;esrc=s&amp;source=web&amp;cd=&amp;cad=rja&amp;uact=8&amp;ved=2ahUKEwjjx_alt-33AhV3GjQIHYkFBJwQFnoECAoQAQ&amp;url=https%3A%2F%2Fpolicy.ucop.edu%2Fdoc%2F3420364%2FBFB-BUS-79&amp;usg=AOvVaw16tfOt0lnPenRBH7_cRUBH" TargetMode="External"/><Relationship Id="rId9" Type="http://schemas.openxmlformats.org/officeDocument/2006/relationships/hyperlink" Target="https://supplychain.ucsf.edu/procurement-10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sf.edu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sf.edu/webinar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FE2B7-2D66-7042-A277-B556E435F0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40668" y="2997000"/>
            <a:ext cx="632750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BearBuy 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0B0B6-3238-4BBE-AA0E-DF4196EEE5F9}"/>
              </a:ext>
            </a:extLst>
          </p:cNvPr>
          <p:cNvSpPr txBox="1"/>
          <p:nvPr/>
        </p:nvSpPr>
        <p:spPr>
          <a:xfrm>
            <a:off x="980862" y="5318047"/>
            <a:ext cx="32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Webinar Learning Series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C10B6-E138-7E49-8415-7F7F0DDA4652}"/>
              </a:ext>
            </a:extLst>
          </p:cNvPr>
          <p:cNvSpPr txBox="1"/>
          <p:nvPr/>
        </p:nvSpPr>
        <p:spPr>
          <a:xfrm>
            <a:off x="6889291" y="5318047"/>
            <a:ext cx="119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3708871107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466802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Non-Catalog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8962" y="1490008"/>
            <a:ext cx="763086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requesting goods not available in the catalog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 should be for a specific quantity and unit price of items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 lin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should be created for different products with different prices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Amount-Based PO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for blanket orders.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use this form as a blanket purchase order for goods or services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graphic of man pointing">
            <a:extLst>
              <a:ext uri="{FF2B5EF4-FFF2-40B4-BE49-F238E27FC236}">
                <a16:creationId xmlns:a16="http://schemas.microsoft.com/office/drawing/2014/main" id="{C63A465C-E9B7-65E0-A8FE-66089765D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471" y="2792078"/>
            <a:ext cx="1149640" cy="3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17839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51055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Amount-Based PO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12112" y="1305341"/>
            <a:ext cx="956068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Purchase common services such as gas and water deliveries, standard lab tests and diagnostics, DNA sequencing, transcription services, janitorial, equipment repair/maintenance and audio-visual services.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Suppliers often refer to the Amount-Based PO as a "blanket" purchase order or “standing” purchase order.</a:t>
            </a:r>
            <a:br>
              <a:rPr lang="en-US" sz="2000" dirty="0"/>
            </a:br>
            <a:endParaRPr lang="en-US" sz="1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Do not</a:t>
            </a:r>
            <a:r>
              <a:rPr lang="en-US" sz="2000" dirty="0"/>
              <a:t>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this form to order</a:t>
            </a:r>
            <a:r>
              <a:rPr lang="en-US" sz="2000" dirty="0"/>
              <a:t> </a:t>
            </a:r>
            <a:r>
              <a:rPr lang="en-US" sz="2000" dirty="0">
                <a:solidFill>
                  <a:srgbClr val="14828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Professional/Personal/Consulting Services</a:t>
            </a:r>
            <a:r>
              <a:rPr lang="en-US" sz="2000" dirty="0"/>
              <a:t>, such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accountants, private investigators, professional, personal or consulting services.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Do not</a:t>
            </a:r>
            <a:r>
              <a:rPr lang="en-US" sz="2000" dirty="0"/>
              <a:t>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this form for </a:t>
            </a:r>
            <a:r>
              <a:rPr lang="en-US" sz="2000" dirty="0">
                <a:solidFill>
                  <a:srgbClr val="14828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catering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000" dirty="0">
                <a:solidFill>
                  <a:srgbClr val="14828C"/>
                </a:solidFill>
              </a:rPr>
              <a:t> </a:t>
            </a:r>
            <a:r>
              <a:rPr lang="en-US" sz="2000" dirty="0">
                <a:solidFill>
                  <a:srgbClr val="14828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capital equipment</a:t>
            </a:r>
            <a:r>
              <a:rPr lang="en-US" sz="2000" dirty="0">
                <a:solidFill>
                  <a:srgbClr val="14828C"/>
                </a:solidFill>
              </a:rPr>
              <a:t>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(&gt;$5,000), </a:t>
            </a:r>
            <a:r>
              <a:rPr lang="en-US" sz="2000" dirty="0">
                <a:solidFill>
                  <a:srgbClr val="14828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DEA-controlled substances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sz="2000" dirty="0"/>
              <a:t> </a:t>
            </a:r>
            <a:r>
              <a:rPr lang="en-US" sz="2000" dirty="0">
                <a:solidFill>
                  <a:srgbClr val="14828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cloud-based software</a:t>
            </a:r>
            <a:r>
              <a:rPr lang="en-US" sz="2000" dirty="0">
                <a:solidFill>
                  <a:srgbClr val="14828C"/>
                </a:solidFill>
              </a:rPr>
              <a:t>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for </a:t>
            </a:r>
            <a:r>
              <a:rPr lang="en-US" sz="2000" dirty="0">
                <a:solidFill>
                  <a:srgbClr val="14828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household moving and relocation services</a:t>
            </a:r>
            <a:r>
              <a:rPr lang="en-US" sz="2000" dirty="0"/>
              <a:t>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part of a new campus hire.</a:t>
            </a:r>
          </a:p>
          <a:p>
            <a:pPr fontAlgn="base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5464049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5227"/>
            <a:ext cx="1219199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Professional/Personal/Consulting Services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00538" y="1396986"/>
            <a:ext cx="931100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+mj-lt"/>
                <a:cs typeface="Arial" panose="020B0604020202020204" pitchFamily="34" charset="0"/>
              </a:rPr>
              <a:t>Professional Services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Provided by a licensed professional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+mj-lt"/>
              </a:rPr>
              <a:t>Personal Services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Provided by someone distinctly qualified to render the service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+mj-lt"/>
                <a:cs typeface="Arial" panose="020B0604020202020204" pitchFamily="34" charset="0"/>
              </a:rPr>
              <a:t>Consulting Services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Services of an advisory nature, provide a recommended course of action or personal expertise, have an end product which is a transmittal of information either written or verbal, and is related to University administration and management.”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04385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51055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Capital Equipment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68719" y="1646671"/>
            <a:ext cx="86083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equesting equipment costing $5,000 or more with a life expectancy of more than one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450F5-71CF-FE9A-1CAA-2550868511AA}"/>
              </a:ext>
            </a:extLst>
          </p:cNvPr>
          <p:cNvSpPr txBox="1"/>
          <p:nvPr/>
        </p:nvSpPr>
        <p:spPr>
          <a:xfrm>
            <a:off x="1468719" y="2614227"/>
            <a:ext cx="593045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your order qualifies for the CA Partial Sales and Use Tax Exemption, attach a completed </a:t>
            </a:r>
            <a:r>
              <a:rPr lang="en-US" sz="2000" dirty="0">
                <a:solidFill>
                  <a:srgbClr val="14828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Partial Exemption Certificate</a:t>
            </a:r>
            <a:r>
              <a:rPr lang="en-US" sz="2000" dirty="0">
                <a:solidFill>
                  <a:srgbClr val="14828C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an </a:t>
            </a:r>
            <a:r>
              <a:rPr lang="en-US" sz="2000" b="1" dirty="0"/>
              <a:t>external attachment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the form</a:t>
            </a:r>
            <a:br>
              <a:rPr lang="en-US" sz="1800" dirty="0"/>
            </a:b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shot of partial sales tax web page">
            <a:extLst>
              <a:ext uri="{FF2B5EF4-FFF2-40B4-BE49-F238E27FC236}">
                <a16:creationId xmlns:a16="http://schemas.microsoft.com/office/drawing/2014/main" id="{B282EB41-B2CE-4F54-CF20-6F59B029F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61" y="2522889"/>
            <a:ext cx="3915972" cy="25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29460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08928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DEA-Controlled Substances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12112" y="1415178"/>
            <a:ext cx="71647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Purchase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United States Drug Enforcement Administration (DEA)-controlled substances, including Schedules II – V and List I Chemical Precursors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illustration with pills and bottles">
            <a:extLst>
              <a:ext uri="{FF2B5EF4-FFF2-40B4-BE49-F238E27FC236}">
                <a16:creationId xmlns:a16="http://schemas.microsoft.com/office/drawing/2014/main" id="{CFBC2169-4130-99D2-7221-C3DBC233D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435" y="2790760"/>
            <a:ext cx="5303135" cy="40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3297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420503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Software and Cloud Computing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65814" y="1380453"/>
            <a:ext cx="729461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+mj-lt"/>
              </a:rPr>
              <a:t>Cloud Computing Services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Model for delivering applications, information, infrastructure and/or services as pools of resources via the internet.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+mj-lt"/>
              </a:rPr>
              <a:t>New software or software licenses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+mj-lt"/>
              </a:rPr>
              <a:t>Software maintenance contract renewal or software license agreement renewal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(see notes)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 not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 this form to purchase software found in the SHI punch-out catalog</a:t>
            </a:r>
            <a:r>
              <a:rPr lang="en-US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736847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51055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Relocation/Household Moves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46836" y="1392028"/>
            <a:ext cx="78823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only when a UCSF campus department is contracting with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moving company to provide moving and relocation services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part of a new campus 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pays the cost of transporting household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goods and personal effects directly to a common carrier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household mover.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ouple carrying moving boxes">
            <a:extLst>
              <a:ext uri="{FF2B5EF4-FFF2-40B4-BE49-F238E27FC236}">
                <a16:creationId xmlns:a16="http://schemas.microsoft.com/office/drawing/2014/main" id="{0569A23C-2F75-3C08-69A8-981AD71A3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27" y="3527385"/>
            <a:ext cx="4745620" cy="270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97832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5227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Facility Rental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00537" y="1334154"/>
            <a:ext cx="892408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requesting an off-site, non-UC facility rental for events requiring </a:t>
            </a:r>
            <a:b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signed contract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Deposits and payments are not automatically paid</a:t>
            </a:r>
            <a:b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rgbClr val="0E525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the PO has been created, submit a </a:t>
            </a:r>
            <a:r>
              <a:rPr lang="en-US" sz="2000" dirty="0">
                <a:solidFill>
                  <a:srgbClr val="14828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Supplemental Form</a:t>
            </a:r>
            <a:r>
              <a:rPr lang="en-US" sz="2000" dirty="0">
                <a:solidFill>
                  <a:srgbClr val="14828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any deposit or payment due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completed Supplemental Form must be submitted with each facility rental payment or deposit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invoices and Supplemental Form should be emailed to Accounts Payable. The invoices are not submitted through Transcepta. 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23608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3160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After the Fact PO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8962" y="1357304"/>
            <a:ext cx="894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requesting payment of an invoice for goods/services only when a purchase order was not previously created for the purchase and the transaction doesn’t fit the limited scope of the </a:t>
            </a:r>
            <a:r>
              <a:rPr lang="en-US" sz="2000" dirty="0">
                <a:solidFill>
                  <a:srgbClr val="14828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Payment Request Form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after-the-fact purchase is a procurement that has been committed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vendor without proper authorization.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completed </a:t>
            </a:r>
            <a:r>
              <a:rPr lang="en-US" sz="2000" u="sng" dirty="0">
                <a:solidFill>
                  <a:srgbClr val="14828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After the Fact Justification Form</a:t>
            </a:r>
            <a:r>
              <a:rPr lang="en-US" sz="2000" dirty="0">
                <a:solidFill>
                  <a:srgbClr val="14828C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be attached along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your invoice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 can only be signed by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Principal Investigator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 Chair/Head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After the Fact vouche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must be approved by your department Voucher Approver before it can be paid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91252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41366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Standing Order Amount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8962" y="1368879"/>
            <a:ext cx="841446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urchasing water delivery services from ReadyRefresh, a systemwide vendor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ReadyRefresh directly to open an account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form will default the supplier to ReadyRefresh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 Description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Enter your ReadyRefresh Account Number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Enter a dollar amount.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 Instruction to supplier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If you need to replace an older ReadyRefresh PO, please enter a comment, e.g., "Please replace PO B001234567 for this account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and contact ReadyRefresh to update your account.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6737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32264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8963" y="1343814"/>
            <a:ext cx="1059815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&amp; Completing BearBuy Forms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 Forms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Resources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get help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Q&amp;A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type your questions into the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Zoom Q&amp;A as we go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webinar will be recorded and posted on the Supply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Chain Management website</a:t>
            </a:r>
          </a:p>
        </p:txBody>
      </p:sp>
      <p:pic>
        <p:nvPicPr>
          <p:cNvPr id="23" name="Picture 22" descr="Graphic of woman working on a computer">
            <a:extLst>
              <a:ext uri="{FF2B5EF4-FFF2-40B4-BE49-F238E27FC236}">
                <a16:creationId xmlns:a16="http://schemas.microsoft.com/office/drawing/2014/main" id="{4FF283B5-4AF1-7843-A6B0-7D3B8BF27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176" y="3599728"/>
            <a:ext cx="2432978" cy="25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77996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417272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Outbound Freight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8534" y="1300859"/>
            <a:ext cx="10516766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FedEx outbound (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from UCSF)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order issued to our outbound freight partner, Vantage Point Logistics (VPL)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Supplier name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auto-filled as Vantage Point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 Description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enter a description and include your FedEx account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Enter a dollar amount.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one default PO and additional POs if you will use different funding for shipments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must reference the PO number on your shipping 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Shipment invoices will be sent electronically to BearBuy and applied to your 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 sent every month for reconciliation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lose the PO if you do not have any more invoices for that PO or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longer be participating in the program</a:t>
            </a:r>
          </a:p>
        </p:txBody>
      </p:sp>
    </p:spTree>
    <p:extLst>
      <p:ext uri="{BB962C8B-B14F-4D97-AF65-F5344CB8AC3E}">
        <p14:creationId xmlns:p14="http://schemas.microsoft.com/office/powerpoint/2010/main" val="1965847483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384921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Change Order Request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99679" y="1289570"/>
            <a:ext cx="973116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requesting changes to a BearBuy Purchase Order that has been sent to the supplier or closing a PO and removing the 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Number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Provide your PO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Change to Vendor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Select “Yes” only if the supplier requires a revised PO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fulfill the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Change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Categorizes the change; chose the closest category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PO Total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PO amount plus the amount of the increase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Request Details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Always detail and explain your changes clearly and provide reasons for the change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57191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024" y="351055"/>
            <a:ext cx="1211097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Change Order Request Form Tips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8961" y="1357304"/>
            <a:ext cx="880006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Chartfield (Accounting Codes Changes)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your chartfield combination is valid before submitting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chartfield change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14828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SpeedType Search and Chartfield Validator</a:t>
            </a:r>
            <a:r>
              <a:rPr lang="en-US" sz="2000" dirty="0">
                <a:solidFill>
                  <a:srgbClr val="14828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 can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validate chartfields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a PO is already fully or over-invoiced and fully matched,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chartfields of a PO cannot be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Chartfield changes will apply only to future invoices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request changes to vouchers, contact the </a:t>
            </a:r>
            <a:r>
              <a:rPr lang="en-US" sz="2000" dirty="0">
                <a:solidFill>
                  <a:srgbClr val="14828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Response Team</a:t>
            </a:r>
            <a:endParaRPr lang="en-US" sz="2000" dirty="0">
              <a:solidFill>
                <a:srgbClr val="14828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1482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an order was fulfilled and no more invoices are expected, do not change the chartfields, but request the PO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closed instead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not fulfilled</a:t>
            </a:r>
          </a:p>
        </p:txBody>
      </p:sp>
      <p:pic>
        <p:nvPicPr>
          <p:cNvPr id="2" name="Picture 1" descr="graphic of person holding a clipboard with tips on it">
            <a:extLst>
              <a:ext uri="{FF2B5EF4-FFF2-40B4-BE49-F238E27FC236}">
                <a16:creationId xmlns:a16="http://schemas.microsoft.com/office/drawing/2014/main" id="{58ADB582-3246-8BC9-8967-F91608AE3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2512">
            <a:off x="9215611" y="1670944"/>
            <a:ext cx="2993014" cy="23127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33E34D-CBB5-DDEE-2CAE-944927183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34485">
            <a:off x="10486555" y="2105000"/>
            <a:ext cx="888923" cy="265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640BD-2EE2-747D-6AFC-C855F3683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104932">
            <a:off x="10608651" y="208694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828C"/>
                </a:solidFill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331750355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51055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Change Order Request Form Tips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9185" y="1357304"/>
            <a:ext cx="941566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Closure &amp; Liens</a:t>
            </a:r>
            <a:b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rgbClr val="0E5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closing POs, check if order is completely fulfilled and all vouchers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paid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vouchers are pending approval or payment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close POs if items are back-ordered and you expect to receive/pay for the items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can be re-opened on a case-by-case basis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created using payment request form do not need to be closed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review liens, use PeopleSoft or MyReports (</a:t>
            </a:r>
            <a:r>
              <a:rPr lang="en-US" sz="2000" dirty="0">
                <a:solidFill>
                  <a:srgbClr val="14828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 Liens Guide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68295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51055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Payment Request Form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77387" y="1357304"/>
            <a:ext cx="1081461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equest payment only for activities specified in the Activity Type drop-down box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use this form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Buying goods and services not listed in the Activity Type drop-down box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BearBuy PO Invoices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Subjects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 Refunds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Petty Cash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Subcontract Invoices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form cannot be used to pay suppliers who accept purchase orders.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have not created a purchase order for your expenses, please use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The Fact PO Form.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1273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51055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Payment Request Form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00538" y="1357304"/>
            <a:ext cx="922502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Supplie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r: Enter supplier name.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Attachment to Check Required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Select "Yes" only if there is a required document to be mailed with the check. Attach as an Internal Attachment.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ayment message?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"Yes" only if a message is required on the payment advice, such as a license number, member name/ID, account number, type of fee.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Payment Message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Description of payment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printed on remittance to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Activity Type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From the dropdown, select the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Activity Type that matches your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9167A2B-2EAE-4E62-AD7B-8D7344C25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93747"/>
              </p:ext>
            </p:extLst>
          </p:nvPr>
        </p:nvGraphicFramePr>
        <p:xfrm>
          <a:off x="7025053" y="3628295"/>
          <a:ext cx="4498731" cy="2151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99577">
                  <a:extLst>
                    <a:ext uri="{9D8B030D-6E8A-4147-A177-3AD203B41FA5}">
                      <a16:colId xmlns:a16="http://schemas.microsoft.com/office/drawing/2014/main" val="188228509"/>
                    </a:ext>
                  </a:extLst>
                </a:gridCol>
                <a:gridCol w="1499577">
                  <a:extLst>
                    <a:ext uri="{9D8B030D-6E8A-4147-A177-3AD203B41FA5}">
                      <a16:colId xmlns:a16="http://schemas.microsoft.com/office/drawing/2014/main" val="693324022"/>
                    </a:ext>
                  </a:extLst>
                </a:gridCol>
                <a:gridCol w="1499577">
                  <a:extLst>
                    <a:ext uri="{9D8B030D-6E8A-4147-A177-3AD203B41FA5}">
                      <a16:colId xmlns:a16="http://schemas.microsoft.com/office/drawing/2014/main" val="248242047"/>
                    </a:ext>
                  </a:extLst>
                </a:gridCol>
              </a:tblGrid>
              <a:tr h="2951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ACTIVITY TYPES</a:t>
                      </a:r>
                    </a:p>
                  </a:txBody>
                  <a:tcPr>
                    <a:solidFill>
                      <a:srgbClr val="0E52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71009"/>
                  </a:ext>
                </a:extLst>
              </a:tr>
              <a:tr h="675659">
                <a:tc>
                  <a:txBody>
                    <a:bodyPr/>
                    <a:lstStyle/>
                    <a:p>
                      <a:r>
                        <a:rPr lang="en-US" sz="1000" dirty="0"/>
                        <a:t>Cell Phone/Phone Lines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Donation/Contribution </a:t>
                      </a:r>
                      <a:r>
                        <a:rPr lang="en-US" sz="1000" dirty="0">
                          <a:solidFill>
                            <a:srgbClr val="0E5258"/>
                          </a:solidFill>
                        </a:rPr>
                        <a:t>(</a:t>
                      </a:r>
                      <a:r>
                        <a:rPr lang="en-US" sz="1000" dirty="0">
                          <a:solidFill>
                            <a:srgbClr val="0E5258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Requires approval and documentation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Government Fees/Visas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45253"/>
                  </a:ext>
                </a:extLst>
              </a:tr>
              <a:tr h="277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Guest Lodging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Honorarium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Journal Publications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166912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Memberships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Postage/Small Package Courier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Refund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898887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Registration Fee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Student Summer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Subscriptions</a:t>
                      </a:r>
                    </a:p>
                    <a:p>
                      <a:r>
                        <a:rPr lang="en-US" sz="1000" dirty="0"/>
                        <a:t>Utilities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3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60507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342262"/>
            <a:ext cx="12191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Payment Request Form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77387" y="1357304"/>
            <a:ext cx="918217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 Description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 the description and clear reason for payment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Supplier Inv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#: Enter the invoice number exactly as it appears on your invoice or document including special characters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there is NO invoice number, enter the account number, year, month and day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there is no account number, enter the year, month and day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Invoice Date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 the invoice date exactly as it appears on your invoice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Enter the total payment amount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 this payment include sales tax?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 invoice, select "Yes" or "No"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Attachments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ttach a copy of all supporting documentation and an invoice </a:t>
            </a:r>
          </a:p>
        </p:txBody>
      </p:sp>
    </p:spTree>
    <p:extLst>
      <p:ext uri="{BB962C8B-B14F-4D97-AF65-F5344CB8AC3E}">
        <p14:creationId xmlns:p14="http://schemas.microsoft.com/office/powerpoint/2010/main" val="1284551091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428850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Meeting &amp; Entertainment Payment Request Form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8962" y="1357304"/>
            <a:ext cx="1014569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for requesting payment to a supplier for event related expenses where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supplier does not require a contract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supplier requires a contract, use the Facility Rental Form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Expenses for entertainment must be directly related to official University business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guidelines on Meeting and Entertainment, refer to policy </a:t>
            </a:r>
            <a:r>
              <a:rPr lang="en-US" sz="2000" dirty="0">
                <a:solidFill>
                  <a:srgbClr val="14828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BUS-79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approved by your department’s authorized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&amp; Entertainment Approver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on campus catering, use </a:t>
            </a:r>
            <a:r>
              <a:rPr lang="en-US" sz="2000" dirty="0">
                <a:solidFill>
                  <a:srgbClr val="14828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 To Go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supplier accepts purchase orders, consider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purchase order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Photography services should be on a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order</a:t>
            </a:r>
          </a:p>
        </p:txBody>
      </p:sp>
      <p:pic>
        <p:nvPicPr>
          <p:cNvPr id="7" name="Picture 6" descr="business people meeting around a table">
            <a:extLst>
              <a:ext uri="{FF2B5EF4-FFF2-40B4-BE49-F238E27FC236}">
                <a16:creationId xmlns:a16="http://schemas.microsoft.com/office/drawing/2014/main" id="{89CBC725-EFCA-87A9-0B63-3299AE2CA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089" y="3429000"/>
            <a:ext cx="3070597" cy="30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5695"/>
      </p:ext>
    </p:extLst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428884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Meeting &amp; Entertainment Payment Request Form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77387" y="1374888"/>
            <a:ext cx="988555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supplier name. Suppliers that have a stop sign next to their name can be selected.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 to Check Required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"Yes" only if there is a required document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mailed with the check. Attach the document as an Internal Attachment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Message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payment printed on remittance to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Payment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Advance Payment (Deposit), Regular Payment or Final Payment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Expense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all that apply - breakfast, lunch, dinner, light refreshments, buffet, other meeting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Purpose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an option from the dropdown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and Business Purpose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describe the reason for the event and attach supporting documentation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74730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488339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Meeting &amp; Entertainment Payment Request Form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29407" y="1383681"/>
            <a:ext cx="101572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A-21 Allowable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 if the cost is directly attributable to a Federal Funding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Date(s)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event date(s).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Participants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number of participants.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Names/List of Participants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number and names of attendees on the form or attach a list (not required for deposit payments)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Name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name of the official UCSF host, if there is one. The host attends the event. If no host, enter N/A.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dollar amount to be paid for this payment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documents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payments/deposits: Attach a copy of deposit invoice or supplier memo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payment: Provide copy of final invoice with a detailed breakdown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17849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434"/>
            <a:ext cx="12283285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About BearBuy Forms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99822" y="1275782"/>
            <a:ext cx="8210709" cy="3647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sed to place orders, request payment or request purchase order (PO) changes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Only used for purchases when you cannot find the item in the BearBuy catalogs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Catalog purchases are easier and require less paperwork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Common purchases using forms: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ervices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Gases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Shredding</a:t>
            </a:r>
          </a:p>
        </p:txBody>
      </p:sp>
    </p:spTree>
    <p:extLst>
      <p:ext uri="{BB962C8B-B14F-4D97-AF65-F5344CB8AC3E}">
        <p14:creationId xmlns:p14="http://schemas.microsoft.com/office/powerpoint/2010/main" val="2395006724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CDE730-E58E-91A3-DD0D-A46BA0FCA0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4089" y="502335"/>
            <a:ext cx="1136791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Selection &amp; Price Reasonableness Form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244" y="1325939"/>
            <a:ext cx="85785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complete this section for Federally-funded orders ≥ $10,000 (including tax and shipping)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And/or non‐federally funded purchases ≥ $100,000 (excluding tax, but including shipping)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orders =/&gt; $100,000, please contact your </a:t>
            </a:r>
            <a:r>
              <a:rPr lang="en-US" sz="2000" dirty="0">
                <a:solidFill>
                  <a:srgbClr val="14828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department-assigned buyer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prior to submitting the form.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selecting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Non-Formal Quotes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attach three qualifying competitive quotes to the Attachments section at the bottom of the form.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SSPR form is embedded in each Bearbuy form. Use the SSPR form in BearBuy versus the Adobe PDF version, as it is simpler.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16595"/>
      </p:ext>
    </p:extLst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B18A40-F37B-4570-FAC7-6AE0793B75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4089" y="493543"/>
            <a:ext cx="1136791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Selection &amp; Price Reasonableness Form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9918" y="1374749"/>
            <a:ext cx="97325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5258"/>
                </a:solidFill>
              </a:rPr>
              <a:t>Source Selection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process of selecting and contracting with the most qualified proposal that meets UCSF’s requirements. There are four options that can be selected: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or Existing Bid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Transactions $100,000 or more must have a new or existing formal competitive bid. This must be performed by a Supply Chain Management buyer. If bidding has not occurred, contact your </a:t>
            </a:r>
            <a:r>
              <a:rPr lang="en-US" sz="2000" u="sng" dirty="0">
                <a:solidFill>
                  <a:srgbClr val="14828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department-assigned buyer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early in the process.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Non-Formal Quotes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For federally funded transactions under $100,000, competitive non-formal quotes can be obtained by the department in lieu of the formal bidding process. The department should collect a minimum of three informal quotes from different vendors and attach them to the BearBuy requisition.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33155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B18A40-F37B-4570-FAC7-6AE0793B75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4089" y="493543"/>
            <a:ext cx="1136791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Selection &amp; Price Reasonableness Form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4569" y="1374749"/>
            <a:ext cx="922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5258"/>
                </a:solidFill>
              </a:rPr>
              <a:t>Source Selection </a:t>
            </a:r>
            <a:r>
              <a:rPr lang="en-US" sz="1200" dirty="0">
                <a:solidFill>
                  <a:srgbClr val="0E5258"/>
                </a:solidFill>
              </a:rPr>
              <a:t>(continued)</a:t>
            </a:r>
          </a:p>
          <a:p>
            <a:endParaRPr lang="en-US" sz="1200" dirty="0">
              <a:solidFill>
                <a:srgbClr val="0E5258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Registered Small Business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Transactions involving small business under $250,000 are exempt from providing informal quotes.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3CC3E-295A-6676-6AFF-6F64FD0DB609}"/>
              </a:ext>
            </a:extLst>
          </p:cNvPr>
          <p:cNvSpPr txBox="1"/>
          <p:nvPr/>
        </p:nvSpPr>
        <p:spPr>
          <a:xfrm>
            <a:off x="1414569" y="2914271"/>
            <a:ext cx="59286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Sole 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Transactions under $100,000 where there is only one solution or option that meets UCSF’s requirements. If selected, you will be required to complete both the sole-source justification and price reasonableness portions of the BearBuy form. </a:t>
            </a:r>
          </a:p>
        </p:txBody>
      </p:sp>
      <p:pic>
        <p:nvPicPr>
          <p:cNvPr id="4" name="Picture 3" descr="graphic depicting small businesses with money at the top">
            <a:extLst>
              <a:ext uri="{FF2B5EF4-FFF2-40B4-BE49-F238E27FC236}">
                <a16:creationId xmlns:a16="http://schemas.microsoft.com/office/drawing/2014/main" id="{FFC0EA88-D8C2-E2C8-2EAD-953ED324D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632" y="2848620"/>
            <a:ext cx="3272727" cy="29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1665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DC2529-8B10-1765-FA57-6B53D40E8B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4089" y="493543"/>
            <a:ext cx="1136791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Selection &amp; Price Reasonableness Form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8533" y="1355100"/>
            <a:ext cx="973373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5258"/>
                </a:solidFill>
              </a:rPr>
              <a:t>Price Reasonableness</a:t>
            </a:r>
          </a:p>
          <a:p>
            <a:r>
              <a:rPr lang="en-US" sz="2000" dirty="0"/>
              <a:t>The price paid by the University must be reasonable, one that does not exceed what would be incurred by a prudent person in a competitive business. Required by the California Public Contract Code and the Federal Acquisition Regulation (FAR). This information must be documented in the BearBuy requisition.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Documenting Reasonable Price</a:t>
            </a:r>
            <a:r>
              <a:rPr lang="en-US" sz="2000" dirty="0"/>
              <a:t>: </a:t>
            </a:r>
          </a:p>
          <a:p>
            <a:r>
              <a:rPr lang="en-US" sz="2000" dirty="0"/>
              <a:t>The following are examples of how to substantiate price reasonableness, together with a discount (discount alone is not justifiable), in order of preference:</a:t>
            </a:r>
          </a:p>
          <a:p>
            <a:pPr lvl="0"/>
            <a:endParaRPr lang="en-US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Price competition – comparison of quotes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University of California Office of the President (UCOP) systemwide agreement, State, or GSA contract pricing, or comparison with prices under existing contracts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r"/>
            <a:r>
              <a:rPr lang="en-US" sz="1100" dirty="0"/>
              <a:t>Continued on next page</a:t>
            </a:r>
          </a:p>
        </p:txBody>
      </p:sp>
    </p:spTree>
    <p:extLst>
      <p:ext uri="{BB962C8B-B14F-4D97-AF65-F5344CB8AC3E}">
        <p14:creationId xmlns:p14="http://schemas.microsoft.com/office/powerpoint/2010/main" val="1340694244"/>
      </p:ext>
    </p:extLst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808C06-EA87-172B-614B-6517ECA629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4089" y="493543"/>
            <a:ext cx="1136791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Selection &amp; Price Reasonableness Form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54" y="1422889"/>
            <a:ext cx="97310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Prior price history with same vendor, same items over the past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Comparison with current, or recent prices for a similar item(s) with another vendor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Market research, catalog or established price 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Need not be the lowest price available, but offers highest total value to the University</a:t>
            </a:r>
            <a:br>
              <a:rPr lang="en-US" sz="2000" dirty="0"/>
            </a:br>
            <a:endParaRPr lang="en-US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established by market test, price or cost analysis, or the experience and judgment of the Procurement/Supply Chain manager. </a:t>
            </a:r>
            <a:br>
              <a:rPr lang="en-US" sz="2000" dirty="0"/>
            </a:br>
            <a:endParaRPr lang="en-US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</a:t>
            </a:r>
            <a:r>
              <a:rPr lang="en-US" sz="2000"/>
              <a:t>transactions $100,000 or higher, </a:t>
            </a:r>
            <a:r>
              <a:rPr lang="en-US" sz="2000" dirty="0"/>
              <a:t>reasonable price is established through formal competitive bidding unless they are exempt from bid.</a:t>
            </a:r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6183796"/>
      </p:ext>
    </p:extLst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3ECA-6308-5F4F-B68C-3B8F6C5209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51055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4429A-F2BC-3D4E-9E70-FF57348FD901}"/>
              </a:ext>
            </a:extLst>
          </p:cNvPr>
          <p:cNvSpPr txBox="1"/>
          <p:nvPr/>
        </p:nvSpPr>
        <p:spPr>
          <a:xfrm>
            <a:off x="1399822" y="1329914"/>
            <a:ext cx="2759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Policy &amp; Guidelines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A365E2-C218-9E47-8844-5EE215C4A0EF}"/>
              </a:ext>
            </a:extLst>
          </p:cNvPr>
          <p:cNvSpPr/>
          <p:nvPr/>
        </p:nvSpPr>
        <p:spPr>
          <a:xfrm>
            <a:off x="1399822" y="1910415"/>
            <a:ext cx="3492782" cy="288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BUS-43 Purchases of Goods and Services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 79 Business Meetings Entertainment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G-13 Policy and Regulations Governing Moving</a:t>
            </a: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Relocation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3C66A7-5284-3A43-BAE8-20450E8FA773}"/>
              </a:ext>
            </a:extLst>
          </p:cNvPr>
          <p:cNvSpPr/>
          <p:nvPr/>
        </p:nvSpPr>
        <p:spPr>
          <a:xfrm>
            <a:off x="5739422" y="1329914"/>
            <a:ext cx="3526355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Guides &amp; Forms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3517E-365B-7D4A-A9D6-289FEE6C9089}"/>
              </a:ext>
            </a:extLst>
          </p:cNvPr>
          <p:cNvSpPr/>
          <p:nvPr/>
        </p:nvSpPr>
        <p:spPr>
          <a:xfrm>
            <a:off x="5739422" y="1910415"/>
            <a:ext cx="5854269" cy="3594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BearBuy Forms FAQ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000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Transactions Using Forms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000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Transactions and Purchasing Methods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Procurement 101 Training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000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BearBuy Training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000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Buying Goods and Services Guides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000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Accounts Payable Resources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000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8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 Order Request Form &amp; Managing Liens</a:t>
            </a:r>
            <a:endParaRPr lang="en-US" u="sng" dirty="0">
              <a:solidFill>
                <a:srgbClr val="008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59152"/>
      </p:ext>
    </p:extLst>
  </p:cSld>
  <p:clrMapOvr>
    <a:masterClrMapping/>
  </p:clrMapOvr>
  <p:transition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51055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How To Get Help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77245" y="1371154"/>
            <a:ext cx="538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 employees and suppliers can connect with the SCM Response Team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the buttons on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 of Supply Chain Management’s website: </a:t>
            </a:r>
          </a:p>
          <a:p>
            <a:pPr fontAlgn="base"/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US" sz="2400" dirty="0">
                <a:solidFill>
                  <a:srgbClr val="00808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supplychain.ucsf.edu </a:t>
            </a:r>
            <a:endParaRPr lang="en-US" sz="2400" dirty="0">
              <a:solidFill>
                <a:srgbClr val="00808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shot of help box located on Supply Chain Management web pages">
            <a:extLst>
              <a:ext uri="{FF2B5EF4-FFF2-40B4-BE49-F238E27FC236}">
                <a16:creationId xmlns:a16="http://schemas.microsoft.com/office/drawing/2014/main" id="{B6B986D6-8EF4-4DA6-A90E-30B1DAB5B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069" y="1371154"/>
            <a:ext cx="3798891" cy="38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47334"/>
      </p:ext>
    </p:ext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70473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Questions &amp; Answers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0" y="1470720"/>
            <a:ext cx="12121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E5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type your questions in the Zoom Q&amp;A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9B22F2-8C71-6241-844F-CBCE5196A421}"/>
              </a:ext>
            </a:extLst>
          </p:cNvPr>
          <p:cNvSpPr/>
          <p:nvPr/>
        </p:nvSpPr>
        <p:spPr>
          <a:xfrm>
            <a:off x="0" y="2374024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If we cannot answer all questions during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webinar, we will post answers on our </a:t>
            </a:r>
            <a:r>
              <a:rPr lang="en-US" dirty="0">
                <a:solidFill>
                  <a:srgbClr val="14828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webinars page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 descr="graphic of people holding up signs spelling out thank you">
            <a:extLst>
              <a:ext uri="{FF2B5EF4-FFF2-40B4-BE49-F238E27FC236}">
                <a16:creationId xmlns:a16="http://schemas.microsoft.com/office/drawing/2014/main" id="{90917DC9-64CA-0646-8037-38926286A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81" y="3595059"/>
            <a:ext cx="6740083" cy="2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5194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6476" y="468955"/>
            <a:ext cx="1136552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Where to Find Forms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00537" y="1302263"/>
            <a:ext cx="100140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vailable on the bottom of the BearBuy home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Identified by a paper icon in the upper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Hover over the name and click the     for a description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5" name="Picture 4" descr="icon for info on websites">
            <a:extLst>
              <a:ext uri="{FF2B5EF4-FFF2-40B4-BE49-F238E27FC236}">
                <a16:creationId xmlns:a16="http://schemas.microsoft.com/office/drawing/2014/main" id="{99A3E6F1-66F4-E206-8321-F9DFC154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897" y="2331879"/>
            <a:ext cx="201168" cy="201168"/>
          </a:xfrm>
          <a:prstGeom prst="rect">
            <a:avLst/>
          </a:prstGeom>
        </p:spPr>
      </p:pic>
      <p:pic>
        <p:nvPicPr>
          <p:cNvPr id="7" name="Picture 6" descr="screen shot of BearBuy home page with forms showing">
            <a:extLst>
              <a:ext uri="{FF2B5EF4-FFF2-40B4-BE49-F238E27FC236}">
                <a16:creationId xmlns:a16="http://schemas.microsoft.com/office/drawing/2014/main" id="{D1A8FA92-0F9D-4723-81C6-5B86DCE8F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253" y="2944999"/>
            <a:ext cx="8051194" cy="30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56139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48177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Choosing &amp; Using Forms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12112" y="1406267"/>
            <a:ext cx="8069484" cy="169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Choose the form that is appropriate for your specific purchase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Click the form name to open the form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Carefully read all the instructions on the form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Follow links to more detailed guidance</a:t>
            </a:r>
          </a:p>
        </p:txBody>
      </p:sp>
      <p:pic>
        <p:nvPicPr>
          <p:cNvPr id="9" name="Picture 8" descr="woman trying to make a decision with arrows behind her">
            <a:extLst>
              <a:ext uri="{FF2B5EF4-FFF2-40B4-BE49-F238E27FC236}">
                <a16:creationId xmlns:a16="http://schemas.microsoft.com/office/drawing/2014/main" id="{5A14AFA3-4E43-E0BC-62F0-D96F0C11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180" y="3099679"/>
            <a:ext cx="3765114" cy="30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43612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48176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Completing Forms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400537" y="1342320"/>
            <a:ext cx="10104101" cy="452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+mj-lt"/>
              </a:rPr>
              <a:t>Begin by typing a supplier name in the </a:t>
            </a:r>
            <a:r>
              <a:rPr lang="en-US" sz="2000" b="1" dirty="0">
                <a:solidFill>
                  <a:srgbClr val="0E5258"/>
                </a:solidFill>
                <a:latin typeface="+mj-lt"/>
              </a:rPr>
              <a:t>Enter Supplier </a:t>
            </a:r>
            <a:r>
              <a:rPr lang="en-US" sz="2000" dirty="0">
                <a:solidFill>
                  <a:srgbClr val="0E5258"/>
                </a:solidFill>
                <a:latin typeface="+mj-lt"/>
              </a:rPr>
              <a:t>field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list of suppliers matching your entry appears in the dropdown as you type*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Choose the supplier and confirm the name and address listed matches your supplier’s information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Some suppliers have more than one address. Click on 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select different fulfillment center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link on the form after selecting the supplier to select the address for your supplier.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+mj-lt"/>
              </a:rPr>
              <a:t>Enter all information on the form fields (in bold) and be descriptive in each field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200" dirty="0">
              <a:latin typeface="+mj-lt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200" dirty="0">
              <a:latin typeface="+mj-lt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200" dirty="0">
              <a:latin typeface="+mj-lt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+mj-lt"/>
              </a:rPr>
              <a:t>*If the desired supplier does not appear, click the Request a New Supplier link to access Supplier Registration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forms to add a new supplier to BearBuy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376584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79268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Adding Attachments to Forms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8962" y="1309598"/>
            <a:ext cx="10313043" cy="3318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Attach any required or relevant documentation, such as a quote or contract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Attachments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button to attach internal or external attachments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attachments are only viewable within BearBuy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attachments are viewable in BearBuy and a copy is sent to the supplier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an attachment needs to be sent to the supplier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viewed by UCSF, attach only in the External Attachments section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attach the same file to both internal and external attachments. 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supplier only needs one copy of each document</a:t>
            </a:r>
          </a:p>
        </p:txBody>
      </p:sp>
      <p:pic>
        <p:nvPicPr>
          <p:cNvPr id="3" name="Picture 2" descr="screen shot of attachments section of forms pages">
            <a:extLst>
              <a:ext uri="{FF2B5EF4-FFF2-40B4-BE49-F238E27FC236}">
                <a16:creationId xmlns:a16="http://schemas.microsoft.com/office/drawing/2014/main" id="{64772941-75C6-4819-A979-F8A352447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06" y="4812070"/>
            <a:ext cx="6097630" cy="7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6510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2672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Adding a Form to a Cart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8963" y="1388619"/>
            <a:ext cx="9012337" cy="4203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form is complete, scroll to the top of the form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Available Actions menu, select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and go to Cart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the form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your cart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You can also select another applicable option from the dropdown menu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to Cart and Return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Adds form to your current shopping cart. The form stays open and retains the selected supplier. 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to Cart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Adds form to your current shopping cart. The form page retains all data entered in the form and eliminates redundant data entry.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to Favorites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the completed form as a favorite with all information completed so you can easily place the same order again</a:t>
            </a:r>
          </a:p>
        </p:txBody>
      </p:sp>
    </p:spTree>
    <p:extLst>
      <p:ext uri="{BB962C8B-B14F-4D97-AF65-F5344CB8AC3E}">
        <p14:creationId xmlns:p14="http://schemas.microsoft.com/office/powerpoint/2010/main" val="1660870350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8FA716-383E-0C46-9694-BF770D8847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71326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5258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Separate Taxable &amp; Non-Taxable Lines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7B62-AEFA-488F-8997-181C07323358}"/>
              </a:ext>
            </a:extLst>
          </p:cNvPr>
          <p:cNvSpPr txBox="1"/>
          <p:nvPr/>
        </p:nvSpPr>
        <p:spPr>
          <a:xfrm>
            <a:off x="1388962" y="1481216"/>
            <a:ext cx="8681014" cy="397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+mj-lt"/>
              </a:rPr>
              <a:t>Taxable and non-taxable items need to be separated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Complete one or more forms for taxable items and add to your cart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Complete one or more forms for non-taxable items and add to your cart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5258"/>
                </a:solidFill>
                <a:latin typeface="+mj-lt"/>
              </a:rPr>
              <a:t>In your cart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If the line is taxable, confirm 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Taxable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checkbox is checked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If the line is non-taxable, confirm 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Taxable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checkbox is unchecked</a:t>
            </a:r>
          </a:p>
        </p:txBody>
      </p:sp>
      <p:pic>
        <p:nvPicPr>
          <p:cNvPr id="5" name="Picture 4" descr="screen shot of taxable box">
            <a:extLst>
              <a:ext uri="{FF2B5EF4-FFF2-40B4-BE49-F238E27FC236}">
                <a16:creationId xmlns:a16="http://schemas.microsoft.com/office/drawing/2014/main" id="{5ADF536C-084A-4DAA-A0DB-D854540FB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621" y="4080064"/>
            <a:ext cx="2456329" cy="46108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screen shot of taxable box not checked">
            <a:extLst>
              <a:ext uri="{FF2B5EF4-FFF2-40B4-BE49-F238E27FC236}">
                <a16:creationId xmlns:a16="http://schemas.microsoft.com/office/drawing/2014/main" id="{FD9524D5-A514-40DF-A59E-77AF05C5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621" y="5404403"/>
            <a:ext cx="2619048" cy="36190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5797299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12577</TotalTime>
  <Words>3955</Words>
  <Application>Microsoft Macintosh PowerPoint</Application>
  <PresentationFormat>Widescreen</PresentationFormat>
  <Paragraphs>416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Arial</vt:lpstr>
      <vt:lpstr>Wingdings</vt:lpstr>
      <vt:lpstr>Courier New</vt:lpstr>
      <vt:lpstr>Symbol</vt:lpstr>
      <vt:lpstr>Office Theme</vt:lpstr>
      <vt:lpstr>BearBuy Forms</vt:lpstr>
      <vt:lpstr>Agenda</vt:lpstr>
      <vt:lpstr>About BearBuy Forms</vt:lpstr>
      <vt:lpstr>Where to Find Forms</vt:lpstr>
      <vt:lpstr>Choosing &amp; Using Forms</vt:lpstr>
      <vt:lpstr>Completing Forms</vt:lpstr>
      <vt:lpstr>Adding Attachments to Forms</vt:lpstr>
      <vt:lpstr>Adding a Form to a Cart</vt:lpstr>
      <vt:lpstr>Separate Taxable &amp; Non-Taxable Lines</vt:lpstr>
      <vt:lpstr>Non-Catalog Form</vt:lpstr>
      <vt:lpstr>Amount-Based PO Form</vt:lpstr>
      <vt:lpstr>Professional/Personal/Consulting Services Form</vt:lpstr>
      <vt:lpstr>Capital Equipment Form</vt:lpstr>
      <vt:lpstr>DEA-Controlled Substances Form</vt:lpstr>
      <vt:lpstr>Software and Cloud Computing Form</vt:lpstr>
      <vt:lpstr>Relocation/Household Moves Form</vt:lpstr>
      <vt:lpstr>Facility Rental Form</vt:lpstr>
      <vt:lpstr>After the Fact PO Form</vt:lpstr>
      <vt:lpstr>Standing Order Amount Form</vt:lpstr>
      <vt:lpstr>Outbound Freight Form</vt:lpstr>
      <vt:lpstr>Change Order Request Form</vt:lpstr>
      <vt:lpstr>Change Order Request Form Tips (1)</vt:lpstr>
      <vt:lpstr>Change Order Request Form Tips (2)</vt:lpstr>
      <vt:lpstr>Payment Request Form (1)</vt:lpstr>
      <vt:lpstr>Payment Request Form (2)</vt:lpstr>
      <vt:lpstr>Payment Request Form (3)</vt:lpstr>
      <vt:lpstr>Meeting &amp; Entertainment Payment Request Form (1)</vt:lpstr>
      <vt:lpstr>Meeting &amp; Entertainment Payment Request Form (2)</vt:lpstr>
      <vt:lpstr>Meeting &amp; Entertainment Payment Request Form (3)</vt:lpstr>
      <vt:lpstr>Source Selection &amp; Price Reasonableness Form (1) </vt:lpstr>
      <vt:lpstr>Source Selection &amp; Price Reasonableness Form (2) </vt:lpstr>
      <vt:lpstr>Source Selection &amp; Price Reasonableness Form (3) </vt:lpstr>
      <vt:lpstr>Source Selection &amp; Price Reasonableness Form (4) </vt:lpstr>
      <vt:lpstr>Source Selection &amp; Price Reasonableness Form (5) </vt:lpstr>
      <vt:lpstr>Resources</vt:lpstr>
      <vt:lpstr>How To Get Help</vt:lpstr>
      <vt:lpstr>Questions &amp; Answers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Tady, Carol</dc:creator>
  <cp:keywords/>
  <dc:description/>
  <cp:lastModifiedBy>Tady, Carol</cp:lastModifiedBy>
  <cp:revision>581</cp:revision>
  <cp:lastPrinted>2022-07-29T00:31:40Z</cp:lastPrinted>
  <dcterms:created xsi:type="dcterms:W3CDTF">2020-08-03T04:03:34Z</dcterms:created>
  <dcterms:modified xsi:type="dcterms:W3CDTF">2022-07-29T00:38:47Z</dcterms:modified>
  <cp:category/>
</cp:coreProperties>
</file>